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74" r:id="rId2"/>
    <p:sldId id="275" r:id="rId3"/>
    <p:sldId id="260" r:id="rId4"/>
    <p:sldId id="257" r:id="rId5"/>
    <p:sldId id="258" r:id="rId6"/>
    <p:sldId id="259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6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256" autoAdjust="0"/>
    <p:restoredTop sz="94670" autoAdjust="0"/>
  </p:normalViewPr>
  <p:slideViewPr>
    <p:cSldViewPr>
      <p:cViewPr varScale="1">
        <p:scale>
          <a:sx n="69" d="100"/>
          <a:sy n="69" d="100"/>
        </p:scale>
        <p:origin x="-12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F1E6A-1C5F-4AC7-B126-5C1C575011BA}" type="datetimeFigureOut">
              <a:rPr lang="en-US" smtClean="0"/>
              <a:t>8/19/2014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10102-A2B8-44FE-BC57-ECD0E44941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13CF518-EF6C-40E0-A6AC-0A7D1945EF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151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64531-6D80-474C-B87C-3103013DFA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005A75-A707-48E6-9F85-CBB6166606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28072-9290-423E-9CDF-AFF2C5B0FA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B0D3A-EC41-46E7-9B44-D62EBDD3E5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E01164-728D-4AFA-AFA1-693AD9C7FA1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F8EB1-E65D-491E-B4DF-6AB5100841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F0BD36-D896-4242-BF3B-1380EEB9056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88120D-9157-4A88-86AF-F0FB5773884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A1826-5442-4969-A567-1DB0B5AA3A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23619-3F80-434D-A030-AFC149D24FC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516CF07E-617D-4D1E-A14A-C759FA39F14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48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752600"/>
            <a:ext cx="7620000" cy="2362200"/>
          </a:xfrm>
        </p:spPr>
        <p:txBody>
          <a:bodyPr/>
          <a:lstStyle/>
          <a:p>
            <a:r>
              <a:rPr lang="en-US" sz="5600" b="1" i="1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Introduction to Computer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System Software (contd):</a:t>
            </a:r>
          </a:p>
        </p:txBody>
      </p:sp>
      <p:graphicFrame>
        <p:nvGraphicFramePr>
          <p:cNvPr id="11309" name="Group 45"/>
          <p:cNvGraphicFramePr>
            <a:graphicFrameLocks noGrp="1"/>
          </p:cNvGraphicFramePr>
          <p:nvPr/>
        </p:nvGraphicFramePr>
        <p:xfrm>
          <a:off x="1524000" y="2819400"/>
          <a:ext cx="6096000" cy="294132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Source Languages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Target Languages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‘C’ language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Machine language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‘Pascal’ language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FORTRAN language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C++ language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ADA language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308" name="Text Box 44"/>
          <p:cNvSpPr txBox="1">
            <a:spLocks noChangeArrowheads="1"/>
          </p:cNvSpPr>
          <p:nvPr/>
        </p:nvSpPr>
        <p:spPr bwMode="auto">
          <a:xfrm>
            <a:off x="914400" y="1219200"/>
            <a:ext cx="7315200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 b="1" u="sng"/>
              <a:t>Compiler:</a:t>
            </a:r>
            <a:r>
              <a:rPr lang="en-US" sz="2400"/>
              <a:t> A compiler is a program that reads a program in one language – the source language and translates into an equivalent program in another language – the target language.</a:t>
            </a:r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System Software (contd):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/>
              <a:t>   </a:t>
            </a:r>
            <a:r>
              <a:rPr lang="en-US" sz="2400" b="1" u="sng"/>
              <a:t>Loader:</a:t>
            </a:r>
            <a:r>
              <a:rPr lang="en-US" sz="2400"/>
              <a:t> A loader is the part of an operating system that is responsible for loading programs into memory, preparing them for execution and then executing them. 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   The loader is usually a part of the operating system's kernel and usually is loaded at system boot time and stays in memory until the system is rebooted, shut down, or powered off.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    In Unix, the loader is the handler for the system call </a:t>
            </a:r>
            <a:r>
              <a:rPr lang="en-US" sz="2400" b="1"/>
              <a:t>execve()</a:t>
            </a:r>
            <a:r>
              <a:rPr lang="en-US" sz="2400"/>
              <a:t>.</a:t>
            </a:r>
            <a:endParaRPr lang="en-US" sz="26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System Software (contd):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/>
              <a:t>   </a:t>
            </a:r>
            <a:r>
              <a:rPr lang="en-US" sz="2400" b="1" u="sng"/>
              <a:t>Linker:</a:t>
            </a:r>
            <a:r>
              <a:rPr lang="en-US" sz="2400"/>
              <a:t> A </a:t>
            </a:r>
            <a:r>
              <a:rPr lang="en-US" sz="2400" b="1"/>
              <a:t>linker</a:t>
            </a:r>
            <a:r>
              <a:rPr lang="en-US" sz="2400"/>
              <a:t> or </a:t>
            </a:r>
            <a:r>
              <a:rPr lang="en-US" sz="2400" b="1"/>
              <a:t>link editor</a:t>
            </a:r>
            <a:r>
              <a:rPr lang="en-US" sz="2400"/>
              <a:t> is a program that takes one or more objects generated by compilers and assembles them into a single executable program.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    Linkers can take objects from a collection called a </a:t>
            </a:r>
            <a:r>
              <a:rPr lang="en-US" sz="2400" i="1"/>
              <a:t>library</a:t>
            </a:r>
            <a:r>
              <a:rPr lang="en-US" sz="2400"/>
              <a:t>. The objects are program modules containing machine code and information for the linker. 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    The linker takes care of arranging the objects in a program's address space.</a:t>
            </a:r>
            <a:endParaRPr lang="en-US" sz="2400" b="1" u="s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System Software (contd):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/>
              <a:t>     </a:t>
            </a:r>
            <a:r>
              <a:rPr lang="en-US" sz="3600" b="1" u="sng"/>
              <a:t>Interpreter:</a:t>
            </a:r>
            <a:r>
              <a:rPr lang="en-US" sz="2800"/>
              <a:t> An </a:t>
            </a:r>
            <a:r>
              <a:rPr lang="en-US" sz="2800" b="1"/>
              <a:t>interpreter</a:t>
            </a:r>
            <a:r>
              <a:rPr lang="en-US" sz="2800"/>
              <a:t> is a computer program that translates and executes instructions written in a computer programming language line-by-line, unit by unit etc.,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pPr>
              <a:buFont typeface="Wingdings" pitchFamily="2" charset="2"/>
              <a:buNone/>
            </a:pPr>
            <a:r>
              <a:rPr lang="en-US" sz="2800"/>
              <a:t>    An interpreter needs to be able to analyze, or parse, instructions written in the source language.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pPr>
              <a:buFont typeface="Wingdings" pitchFamily="2" charset="2"/>
              <a:buNone/>
            </a:pPr>
            <a:r>
              <a:rPr lang="en-US" sz="2800"/>
              <a:t>     </a:t>
            </a:r>
            <a:r>
              <a:rPr lang="en-US" sz="2800" u="sng"/>
              <a:t>Example:</a:t>
            </a:r>
            <a:r>
              <a:rPr lang="en-US" sz="2800"/>
              <a:t>  Lisp systems, etc.,</a:t>
            </a:r>
            <a:endParaRPr lang="en-US" sz="2800" b="1" u="sn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Application Software: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>
                <a:latin typeface="Times New Roman" pitchFamily="18" charset="0"/>
              </a:rPr>
              <a:t>    </a:t>
            </a:r>
            <a:r>
              <a:rPr lang="en-US" sz="3200" b="1" u="sng"/>
              <a:t>Word Processors:</a:t>
            </a:r>
            <a:r>
              <a:rPr lang="en-US" sz="2000"/>
              <a:t> 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>
                <a:cs typeface="Times New Roman" pitchFamily="18" charset="0"/>
              </a:rPr>
              <a:t>	</a:t>
            </a:r>
            <a:r>
              <a:rPr lang="en-US" sz="2400">
                <a:cs typeface="Times New Roman" pitchFamily="18" charset="0"/>
              </a:rPr>
              <a:t>Word processing is a tool that helps user in creating, editing, and printing documents. Word processors will normally have the following capabilities built into them: </a:t>
            </a:r>
            <a:r>
              <a:rPr lang="en-US" sz="2400"/>
              <a:t>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Spell checking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Standard layouts for normal documents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Have some characters appear in bold print, italics, or underlined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Center lines, make text line up on the left side of the paper, or the right side of the paper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Save the document so it can be used again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print the document. </a:t>
            </a:r>
          </a:p>
          <a:p>
            <a:pPr lvl="4">
              <a:lnSpc>
                <a:spcPct val="80000"/>
              </a:lnSpc>
            </a:pPr>
            <a:endParaRPr lang="en-US" sz="24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Examples: </a:t>
            </a:r>
            <a:r>
              <a:rPr lang="en-US" sz="2400">
                <a:cs typeface="Times New Roman" pitchFamily="18" charset="0"/>
              </a:rPr>
              <a:t>WordPerfect and Microsoft Word</a:t>
            </a:r>
            <a:r>
              <a:rPr lang="en-US" sz="2400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r>
              <a:rPr lang="en-US" sz="4000" b="1" u="sng">
                <a:latin typeface="Arial" charset="0"/>
              </a:rPr>
              <a:t>Application Software</a:t>
            </a:r>
            <a:br>
              <a:rPr lang="en-US" sz="4000" b="1" u="sng">
                <a:latin typeface="Arial" charset="0"/>
              </a:rPr>
            </a:br>
            <a:r>
              <a:rPr lang="en-US" sz="4000" b="1" u="sng">
                <a:latin typeface="Arial" charset="0"/>
              </a:rPr>
              <a:t> (contd…):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/>
              <a:t>   </a:t>
            </a:r>
            <a:r>
              <a:rPr lang="en-US" sz="3200" b="1" u="sng"/>
              <a:t>Spreadsheets:</a:t>
            </a:r>
            <a:r>
              <a:rPr lang="en-US" b="1" u="sng">
                <a:latin typeface="Times New Roman" pitchFamily="18" charset="0"/>
              </a:rPr>
              <a:t> </a:t>
            </a:r>
            <a:r>
              <a:rPr lang="en-US">
                <a:latin typeface="Times New Roman" pitchFamily="18" charset="0"/>
              </a:rPr>
              <a:t> </a:t>
            </a:r>
            <a:r>
              <a:rPr lang="en-US" sz="2400">
                <a:cs typeface="Times New Roman" pitchFamily="18" charset="0"/>
              </a:rPr>
              <a:t>The spreadsheet packages are designed to use numbers and formulas to do calculations with ease. Examples of spreadsheets include: </a:t>
            </a:r>
          </a:p>
          <a:p>
            <a:pPr lvl="4"/>
            <a:r>
              <a:rPr lang="en-US" sz="2400"/>
              <a:t>Budgets </a:t>
            </a:r>
          </a:p>
          <a:p>
            <a:pPr lvl="4"/>
            <a:r>
              <a:rPr lang="en-US" sz="2400"/>
              <a:t>Payrolls </a:t>
            </a:r>
          </a:p>
          <a:p>
            <a:pPr lvl="4"/>
            <a:r>
              <a:rPr lang="en-US" sz="2400"/>
              <a:t>Grade Calculations </a:t>
            </a:r>
          </a:p>
          <a:p>
            <a:pPr lvl="4"/>
            <a:r>
              <a:rPr lang="en-US" sz="2400"/>
              <a:t>Address Lists </a:t>
            </a:r>
          </a:p>
          <a:p>
            <a:pPr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    The most commonly used spreadsheet programs are Microsoft Excel and Lotus 123.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Application Software</a:t>
            </a:r>
            <a:br>
              <a:rPr lang="en-US" sz="4000" b="1" u="sng">
                <a:latin typeface="Arial" charset="0"/>
              </a:rPr>
            </a:br>
            <a:r>
              <a:rPr lang="en-US" sz="4000" b="1" u="sng">
                <a:latin typeface="Arial" charset="0"/>
              </a:rPr>
              <a:t>(contd…):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500"/>
              <a:t>   </a:t>
            </a:r>
            <a:r>
              <a:rPr lang="en-US" sz="3200" b="1" u="sng">
                <a:cs typeface="Times New Roman" pitchFamily="18" charset="0"/>
              </a:rPr>
              <a:t>Graphic</a:t>
            </a:r>
            <a:r>
              <a:rPr lang="en-US" sz="3200" b="1" i="1" u="sng">
                <a:cs typeface="Times New Roman" pitchFamily="18" charset="0"/>
              </a:rPr>
              <a:t> </a:t>
            </a:r>
            <a:r>
              <a:rPr lang="en-US" sz="3200" b="1" u="sng">
                <a:cs typeface="Times New Roman" pitchFamily="18" charset="0"/>
              </a:rPr>
              <a:t>Presentations</a:t>
            </a:r>
            <a:r>
              <a:rPr lang="en-US" sz="3200" b="1" u="sng"/>
              <a:t>:</a:t>
            </a:r>
            <a:r>
              <a:rPr lang="en-US" sz="2400"/>
              <a:t>  </a:t>
            </a:r>
            <a:r>
              <a:rPr lang="en-US" sz="2400">
                <a:cs typeface="Times New Roman" pitchFamily="18" charset="0"/>
              </a:rPr>
              <a:t>The presentation programs can make giving presentations and using overheads easier.  Other uses include:  </a:t>
            </a:r>
          </a:p>
          <a:p>
            <a:pPr lvl="4"/>
            <a:r>
              <a:rPr lang="en-US" sz="2400"/>
              <a:t>Slide Shows </a:t>
            </a:r>
          </a:p>
          <a:p>
            <a:pPr lvl="4"/>
            <a:r>
              <a:rPr lang="en-US" sz="2400"/>
              <a:t>Repeating Computer Presentations on a computer monitor </a:t>
            </a:r>
          </a:p>
          <a:p>
            <a:pPr lvl="4"/>
            <a:r>
              <a:rPr lang="en-US" sz="2400"/>
              <a:t>Using Sound and animation in slide shows  </a:t>
            </a:r>
          </a:p>
          <a:p>
            <a:pPr lvl="4"/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   The most recognized graphic presentation programs are Microsoft PowerPoint and Harvard Graphics. </a:t>
            </a:r>
            <a:r>
              <a:rPr lang="en-US" sz="2400"/>
              <a:t>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305800" cy="1398587"/>
          </a:xfrm>
        </p:spPr>
        <p:txBody>
          <a:bodyPr/>
          <a:lstStyle/>
          <a:p>
            <a:r>
              <a:rPr lang="en-US" sz="4000" b="1" u="sng">
                <a:latin typeface="Arial" charset="0"/>
              </a:rPr>
              <a:t>Application Software</a:t>
            </a:r>
            <a:br>
              <a:rPr lang="en-US" sz="4000" b="1" u="sng">
                <a:latin typeface="Arial" charset="0"/>
              </a:rPr>
            </a:br>
            <a:r>
              <a:rPr lang="en-US" sz="4000" b="1" u="sng">
                <a:latin typeface="Arial" charset="0"/>
              </a:rPr>
              <a:t>(contd…):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200"/>
              <a:t>   </a:t>
            </a:r>
            <a:r>
              <a:rPr lang="en-US" sz="2800" b="1" u="sng"/>
              <a:t>Database Management System (DBMS):</a:t>
            </a:r>
          </a:p>
          <a:p>
            <a:pPr>
              <a:lnSpc>
                <a:spcPct val="80000"/>
              </a:lnSpc>
            </a:pPr>
            <a:r>
              <a:rPr lang="en-US" sz="2400"/>
              <a:t>A DBMS is a software tool that allows multiple users to store, access, and process data into useful information. </a:t>
            </a:r>
          </a:p>
          <a:p>
            <a:pPr>
              <a:lnSpc>
                <a:spcPct val="80000"/>
              </a:lnSpc>
            </a:pPr>
            <a:r>
              <a:rPr lang="en-US" sz="2400">
                <a:cs typeface="Times New Roman" pitchFamily="18" charset="0"/>
              </a:rPr>
              <a:t>Database programs are designed for these types of applications: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Membership lists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Student lists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Grade reports </a:t>
            </a:r>
          </a:p>
          <a:p>
            <a:pPr lvl="4">
              <a:lnSpc>
                <a:spcPct val="80000"/>
              </a:lnSpc>
            </a:pPr>
            <a:r>
              <a:rPr lang="en-US" sz="2400"/>
              <a:t>Instructor schedules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    All of these have to be maintained so you can find what you need quickly and accurately. 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cs typeface="Times New Roman" pitchFamily="18" charset="0"/>
              </a:rPr>
              <a:t>     </a:t>
            </a:r>
          </a:p>
          <a:p>
            <a:pPr>
              <a:lnSpc>
                <a:spcPct val="80000"/>
              </a:lnSpc>
            </a:pPr>
            <a:r>
              <a:rPr lang="en-US" sz="2400">
                <a:cs typeface="Times New Roman" pitchFamily="18" charset="0"/>
              </a:rPr>
              <a:t>Example:Microsoft Access, dBASE, Oracle.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 dirty="0">
                <a:latin typeface="Arial" charset="0"/>
              </a:rPr>
              <a:t>Questions: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 marL="571500" indent="-571500">
              <a:buSzPct val="90000"/>
              <a:buFont typeface="Wingdings" pitchFamily="2" charset="2"/>
              <a:buAutoNum type="arabicPeriod"/>
            </a:pPr>
            <a:r>
              <a:rPr lang="en-US" sz="2400" dirty="0"/>
              <a:t>Think about some machine / items / gadgets having only Hardware.</a:t>
            </a:r>
          </a:p>
          <a:p>
            <a:pPr marL="571500" indent="-571500">
              <a:buSzPct val="90000"/>
              <a:buFont typeface="Wingdings" pitchFamily="2" charset="2"/>
              <a:buAutoNum type="arabicPeriod"/>
            </a:pPr>
            <a:r>
              <a:rPr lang="en-US" sz="2400" dirty="0"/>
              <a:t>Think about some machine / items / gadgets having both Hardware and Software.</a:t>
            </a:r>
          </a:p>
          <a:p>
            <a:pPr marL="571500" indent="-571500">
              <a:buSzPct val="90000"/>
              <a:buFont typeface="Wingdings" pitchFamily="2" charset="2"/>
              <a:buAutoNum type="arabicPeriod"/>
            </a:pPr>
            <a:r>
              <a:rPr lang="en-US" sz="2400" dirty="0"/>
              <a:t>Find the Operating </a:t>
            </a:r>
            <a:r>
              <a:rPr lang="en-US" sz="2400" dirty="0" err="1"/>
              <a:t>Syste</a:t>
            </a:r>
            <a:r>
              <a:rPr lang="en-US" sz="2400" dirty="0"/>
              <a:t>, you are using and its version.</a:t>
            </a:r>
          </a:p>
          <a:p>
            <a:pPr marL="571500" indent="-571500">
              <a:buSzPct val="90000"/>
              <a:buFont typeface="Wingdings" pitchFamily="2" charset="2"/>
              <a:buAutoNum type="arabicPeriod"/>
            </a:pPr>
            <a:r>
              <a:rPr lang="en-US" sz="2400" dirty="0"/>
              <a:t>Develop some application using</a:t>
            </a:r>
          </a:p>
          <a:p>
            <a:pPr marL="1722438" lvl="4" indent="-381000">
              <a:buFont typeface="Wingdings" pitchFamily="2" charset="2"/>
              <a:buChar char="n"/>
            </a:pPr>
            <a:r>
              <a:rPr lang="en-US" dirty="0"/>
              <a:t>Word – processor</a:t>
            </a:r>
          </a:p>
          <a:p>
            <a:pPr marL="1722438" lvl="4" indent="-381000">
              <a:buFont typeface="Wingdings" pitchFamily="2" charset="2"/>
              <a:buChar char="n"/>
            </a:pPr>
            <a:r>
              <a:rPr lang="en-US" dirty="0"/>
              <a:t>Spread sheet</a:t>
            </a:r>
          </a:p>
          <a:p>
            <a:pPr marL="1722438" lvl="4" indent="-381000">
              <a:buFont typeface="Wingdings" pitchFamily="2" charset="2"/>
              <a:buNone/>
            </a:pPr>
            <a:r>
              <a:rPr lang="en-US" dirty="0"/>
              <a:t>and list some important command.</a:t>
            </a:r>
          </a:p>
          <a:p>
            <a:pPr marL="571500" indent="-571500">
              <a:buSzPct val="90000"/>
              <a:buFont typeface="Wingdings" pitchFamily="2" charset="2"/>
              <a:buAutoNum type="arabicPeriod"/>
            </a:pPr>
            <a:r>
              <a:rPr lang="en-US" sz="2400" dirty="0"/>
              <a:t>Find 5 proprietary software names.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000" b="1">
                <a:latin typeface="Arial" charset="0"/>
              </a:rPr>
              <a:t>Contents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571500" indent="-571500">
              <a:lnSpc>
                <a:spcPct val="90000"/>
              </a:lnSpc>
            </a:pPr>
            <a:r>
              <a:rPr lang="en-US" sz="2400" b="1" u="sng"/>
              <a:t>Todays Topic:</a:t>
            </a:r>
            <a:r>
              <a:rPr lang="en-US" sz="2000"/>
              <a:t> Introduction to Computer Software</a:t>
            </a:r>
          </a:p>
          <a:p>
            <a:pPr marL="571500" indent="-571500">
              <a:lnSpc>
                <a:spcPct val="90000"/>
              </a:lnSpc>
            </a:pPr>
            <a:endParaRPr lang="en-US" sz="2000"/>
          </a:p>
          <a:p>
            <a:pPr marL="571500" indent="-571500">
              <a:lnSpc>
                <a:spcPct val="90000"/>
              </a:lnSpc>
            </a:pPr>
            <a:r>
              <a:rPr lang="en-US" sz="2400" b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We will learn</a:t>
            </a:r>
          </a:p>
          <a:p>
            <a:pPr marL="1404938" lvl="3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What is software?</a:t>
            </a:r>
          </a:p>
          <a:p>
            <a:pPr marL="1404938" lvl="3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What is Hardware?</a:t>
            </a:r>
          </a:p>
          <a:p>
            <a:pPr marL="1404938" lvl="3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Types of Software</a:t>
            </a:r>
          </a:p>
          <a:p>
            <a:pPr marL="1722438" lvl="4" indent="-381000">
              <a:lnSpc>
                <a:spcPct val="90000"/>
              </a:lnSpc>
              <a:buSzPct val="60000"/>
              <a:buFont typeface="Wingdings" pitchFamily="2" charset="2"/>
              <a:buChar char="n"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System s/w, Application s/w, Open source &amp; Proprietary s/w</a:t>
            </a:r>
          </a:p>
          <a:p>
            <a:pPr marL="1404938" lvl="3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Examples of system Software</a:t>
            </a:r>
          </a:p>
          <a:p>
            <a:pPr marL="1722438" lvl="4" indent="-381000">
              <a:lnSpc>
                <a:spcPct val="90000"/>
              </a:lnSpc>
              <a:buSzPct val="60000"/>
              <a:buFont typeface="Wingdings" pitchFamily="2" charset="2"/>
              <a:buChar char="n"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Operating System, compiler, loader, linker, Interpreter</a:t>
            </a:r>
          </a:p>
          <a:p>
            <a:pPr marL="1404938" lvl="3" indent="-3810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Examples of Application Software</a:t>
            </a:r>
          </a:p>
          <a:p>
            <a:pPr marL="1722438" lvl="4" indent="-381000">
              <a:lnSpc>
                <a:spcPct val="90000"/>
              </a:lnSpc>
              <a:buSzPct val="60000"/>
              <a:buFont typeface="Wingdings" pitchFamily="2" charset="2"/>
              <a:buChar char="n"/>
            </a:pPr>
            <a:r>
              <a:rPr lang="en-US" sz="2200">
                <a:effectLst>
                  <a:outerShdw blurRad="38100" dist="38100" dir="2700000" algn="tl">
                    <a:srgbClr val="C0C0C0"/>
                  </a:outerShdw>
                </a:effectLst>
              </a:rPr>
              <a:t>Word processors, Spreadsheets, Presentation, Database systems</a:t>
            </a:r>
            <a:endParaRPr lang="en-US" sz="22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39825"/>
          </a:xfrm>
        </p:spPr>
        <p:txBody>
          <a:bodyPr/>
          <a:lstStyle/>
          <a:p>
            <a:r>
              <a:rPr lang="en-US" sz="4000" b="1" u="sng">
                <a:latin typeface="Arial" charset="0"/>
              </a:rPr>
              <a:t>Software &amp; Hardware?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 sz="2400"/>
              <a:t>Computer Instructions or data, anything that can be stored electronically is </a:t>
            </a:r>
            <a:r>
              <a:rPr lang="en-US" sz="2400" b="1"/>
              <a:t>Software</a:t>
            </a:r>
            <a:r>
              <a:rPr lang="en-US" sz="2400"/>
              <a:t>. </a:t>
            </a:r>
          </a:p>
          <a:p>
            <a:endParaRPr lang="en-US" sz="2400"/>
          </a:p>
          <a:p>
            <a:r>
              <a:rPr lang="en-US" sz="2400"/>
              <a:t>   Hardware is one that is tangible. The storage devices (Hard disk, CD’s etc.,), mouse, keyboard CPU and display devices (Monitor) are </a:t>
            </a:r>
            <a:r>
              <a:rPr lang="en-US" sz="2400" b="1"/>
              <a:t>Hardware</a:t>
            </a:r>
            <a:r>
              <a:rPr lang="en-US" sz="2400"/>
              <a:t>.</a:t>
            </a:r>
          </a:p>
          <a:p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   </a:t>
            </a:r>
            <a:r>
              <a:rPr lang="en-US" sz="2400" u="sng"/>
              <a:t>For example:</a:t>
            </a:r>
            <a:r>
              <a:rPr lang="en-US" sz="2400"/>
              <a:t> There is a problem in the Software implies – Problem with program or data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81000"/>
            <a:ext cx="7772400" cy="1143000"/>
          </a:xfrm>
        </p:spPr>
        <p:txBody>
          <a:bodyPr/>
          <a:lstStyle/>
          <a:p>
            <a:r>
              <a:rPr lang="en-US" sz="4000" b="1" u="sng">
                <a:latin typeface="Arial" charset="0"/>
              </a:rPr>
              <a:t>Types of Software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00200"/>
            <a:ext cx="8153400" cy="4724400"/>
          </a:xfrm>
        </p:spPr>
        <p:txBody>
          <a:bodyPr/>
          <a:lstStyle/>
          <a:p>
            <a:pPr marL="1341438" lvl="4" indent="0"/>
            <a:r>
              <a:rPr lang="en-US" sz="3000">
                <a:latin typeface="Times New Roman" pitchFamily="18" charset="0"/>
              </a:rPr>
              <a:t>      </a:t>
            </a:r>
            <a:r>
              <a:rPr lang="en-US" sz="3200"/>
              <a:t>System Software</a:t>
            </a:r>
          </a:p>
          <a:p>
            <a:pPr marL="1341438" lvl="4" indent="0"/>
            <a:r>
              <a:rPr lang="en-US" sz="3200"/>
              <a:t>      Application Software</a:t>
            </a:r>
          </a:p>
          <a:p>
            <a:pPr marL="1341438" lvl="4" indent="0"/>
            <a:r>
              <a:rPr lang="en-US" sz="3200"/>
              <a:t>      Open source Software and </a:t>
            </a:r>
          </a:p>
          <a:p>
            <a:pPr marL="1341438" lvl="4" indent="0"/>
            <a:r>
              <a:rPr lang="en-US" sz="3200"/>
              <a:t>      Proprietary Software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System Software: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/>
              <a:t>    </a:t>
            </a:r>
            <a:r>
              <a:rPr lang="en-US" sz="2400"/>
              <a:t>System Software includes the Operating System and all the utilities that enable the computer to function. 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/>
              <a:t>    </a:t>
            </a:r>
            <a:r>
              <a:rPr lang="en-US" sz="2400" b="1"/>
              <a:t>System software</a:t>
            </a:r>
            <a:r>
              <a:rPr lang="en-US" sz="2400"/>
              <a:t> is a term referring to any computer software which manages and controls the hardware so that application software can perform a task.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 b="1" u="sng"/>
              <a:t>Example: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Operating Systems, Compiler, Loader, Linker, Interpreter.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Application Software: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   </a:t>
            </a:r>
            <a:r>
              <a:rPr lang="en-US" sz="2400"/>
              <a:t>Application Software includes programs that do real work for user. 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pPr>
              <a:buFont typeface="Wingdings" pitchFamily="2" charset="2"/>
              <a:buNone/>
            </a:pPr>
            <a:r>
              <a:rPr lang="en-US" sz="2400" b="1" u="sng"/>
              <a:t>Example:</a:t>
            </a:r>
          </a:p>
          <a:p>
            <a:pPr>
              <a:buFont typeface="Wingdings" pitchFamily="2" charset="2"/>
              <a:buNone/>
            </a:pPr>
            <a:endParaRPr lang="en-US" sz="2400" b="1" u="sng"/>
          </a:p>
          <a:p>
            <a:pPr>
              <a:buFont typeface="Wingdings" pitchFamily="2" charset="2"/>
              <a:buNone/>
            </a:pPr>
            <a:r>
              <a:rPr lang="en-US" sz="2400"/>
              <a:t>    Payroll systems, Inventory Control, Manage student database, Word Processor, Spreadsheet and Database Management System etc.,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Open Source Software: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b="1"/>
              <a:t>   </a:t>
            </a:r>
            <a:r>
              <a:rPr lang="en-US" sz="2400" b="1"/>
              <a:t>Open source software (OSS)</a:t>
            </a:r>
            <a:r>
              <a:rPr lang="en-US" sz="2400"/>
              <a:t> is computer software whose source code is available under a license that permits users to use, change, and improve the software, and to redistribute it in modified or unmodified form. </a:t>
            </a:r>
          </a:p>
          <a:p>
            <a:endParaRPr lang="en-US" sz="2400"/>
          </a:p>
          <a:p>
            <a:r>
              <a:rPr lang="en-US" sz="2400"/>
              <a:t>    It is often developed in a public, collaborative manner.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Well-known OSS products are Linux, Netscape, Apache, etc.,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z="4000" b="1" u="sng">
                <a:latin typeface="Arial" charset="0"/>
              </a:rPr>
              <a:t>Proprietary Software: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7772400" cy="4953000"/>
          </a:xfrm>
        </p:spPr>
        <p:txBody>
          <a:bodyPr/>
          <a:lstStyle/>
          <a:p>
            <a:r>
              <a:rPr lang="en-US" sz="2400" b="1"/>
              <a:t>Proprietary software</a:t>
            </a:r>
            <a:r>
              <a:rPr lang="en-US" sz="2400"/>
              <a:t> (also called </a:t>
            </a:r>
            <a:r>
              <a:rPr lang="en-US" sz="2400" b="1"/>
              <a:t>non-free software</a:t>
            </a:r>
            <a:r>
              <a:rPr lang="en-US" sz="2400"/>
              <a:t>) is software with restrictions on using, copying and modifying as enforced by the proprietor. Restrictions on use, modification and copying is achieved by either legal or technical means and sometimes both. </a:t>
            </a:r>
          </a:p>
          <a:p>
            <a:endParaRPr lang="en-US" sz="2400"/>
          </a:p>
          <a:p>
            <a:r>
              <a:rPr lang="en-US" sz="2400"/>
              <a:t>Proponents of proprietary software are Microsoft.</a:t>
            </a:r>
          </a:p>
          <a:p>
            <a:endParaRPr lang="en-US" sz="2400"/>
          </a:p>
          <a:p>
            <a:r>
              <a:rPr lang="en-US" sz="2400"/>
              <a:t>Ex: CAD, Nortan Antivirus etc., </a:t>
            </a:r>
          </a:p>
          <a:p>
            <a:endParaRPr lang="en-US" sz="24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u="sng">
                <a:latin typeface="Arial" charset="0"/>
              </a:rPr>
              <a:t>System Software: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400"/>
              <a:t>   </a:t>
            </a:r>
            <a:r>
              <a:rPr lang="en-US" sz="3600" b="1" u="sng"/>
              <a:t>Operating System:</a:t>
            </a:r>
          </a:p>
          <a:p>
            <a:pPr>
              <a:lnSpc>
                <a:spcPct val="90000"/>
              </a:lnSpc>
            </a:pPr>
            <a:r>
              <a:rPr lang="en-US" sz="2400"/>
              <a:t>Operating System is a software, which makes a computer to actually work.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It is the software the enables all the programs we use.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The OS organizes and controls the hardware.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OS acts as an interface between the application programs and the machine hardware.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 u="sng"/>
              <a:t>Examples:</a:t>
            </a:r>
            <a:r>
              <a:rPr lang="en-US" sz="2400"/>
              <a:t> Windows, Linux, Unix and Mac OS, etc.,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slides from: bi.khodanpur@gmail.com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393</TotalTime>
  <Words>973</Words>
  <Application>Microsoft PowerPoint</Application>
  <PresentationFormat>On-screen Show (4:3)</PresentationFormat>
  <Paragraphs>151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Times New Roman</vt:lpstr>
      <vt:lpstr>Garamond</vt:lpstr>
      <vt:lpstr>Arial</vt:lpstr>
      <vt:lpstr>Wingdings</vt:lpstr>
      <vt:lpstr>Monotype Corsiva</vt:lpstr>
      <vt:lpstr>Edge</vt:lpstr>
      <vt:lpstr>Introduction to Computer Software</vt:lpstr>
      <vt:lpstr>Contents</vt:lpstr>
      <vt:lpstr>Software &amp; Hardware?</vt:lpstr>
      <vt:lpstr>Types of Software</vt:lpstr>
      <vt:lpstr>System Software:</vt:lpstr>
      <vt:lpstr>Application Software:</vt:lpstr>
      <vt:lpstr>Open Source Software:</vt:lpstr>
      <vt:lpstr>Proprietary Software:</vt:lpstr>
      <vt:lpstr>System Software:</vt:lpstr>
      <vt:lpstr>System Software (contd):</vt:lpstr>
      <vt:lpstr>System Software (contd):</vt:lpstr>
      <vt:lpstr>System Software (contd):</vt:lpstr>
      <vt:lpstr>System Software (contd):</vt:lpstr>
      <vt:lpstr>Application Software:</vt:lpstr>
      <vt:lpstr>Application Software  (contd…):</vt:lpstr>
      <vt:lpstr>Application Software (contd…):</vt:lpstr>
      <vt:lpstr>Application Software (contd…):</vt:lpstr>
      <vt:lpstr>Questions: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Software</dc:title>
  <dc:creator>admin</dc:creator>
  <cp:lastModifiedBy>gcm_ashkar</cp:lastModifiedBy>
  <cp:revision>33</cp:revision>
  <dcterms:created xsi:type="dcterms:W3CDTF">2007-08-28T05:49:00Z</dcterms:created>
  <dcterms:modified xsi:type="dcterms:W3CDTF">2014-08-19T10:41:07Z</dcterms:modified>
</cp:coreProperties>
</file>